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296" r:id="rId6"/>
    <p:sldId id="306" r:id="rId7"/>
    <p:sldId id="259" r:id="rId8"/>
    <p:sldId id="319" r:id="rId9"/>
    <p:sldId id="318" r:id="rId10"/>
    <p:sldId id="317" r:id="rId11"/>
    <p:sldId id="312" r:id="rId12"/>
    <p:sldId id="308" r:id="rId13"/>
    <p:sldId id="307" r:id="rId14"/>
    <p:sldId id="320" r:id="rId15"/>
    <p:sldId id="309" r:id="rId16"/>
    <p:sldId id="315" r:id="rId17"/>
    <p:sldId id="314" r:id="rId18"/>
    <p:sldId id="294" r:id="rId19"/>
    <p:sldId id="310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79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Школа</a:t>
          </a:r>
        </a:p>
        <a:p>
          <a:pPr rtl="0"/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Дом здравља</a:t>
          </a:r>
        </a:p>
        <a:p>
          <a:pPr rtl="0"/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Народна библиотека</a:t>
          </a:r>
        </a:p>
        <a:p>
          <a:pPr rtl="0"/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Градска апотека</a:t>
          </a:r>
        </a:p>
        <a:p>
          <a:pPr rtl="0"/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Спортска хала</a:t>
          </a:r>
        </a:p>
        <a:p>
          <a:pPr rtl="0"/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Гимназија</a:t>
          </a:r>
          <a:endParaRPr lang="en-US" sz="12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sr-Cyrl-R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припреме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Мапирање проблематичних тачака</a:t>
          </a:r>
        </a:p>
        <a:p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Набавка материјала за обележавање степеништа</a:t>
          </a: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реализатори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Ученици одељења 6-2 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lvl="0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Једнаки услови за све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тачке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циљ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sz="2000" dirty="0">
              <a:latin typeface="Baskerville Old Face" panose="02020602080505020303" pitchFamily="18" charset="77"/>
              <a:ea typeface="Baskerville" panose="02020502070401020303" pitchFamily="18" charset="0"/>
            </a:rPr>
            <a:t>реализација</a:t>
          </a:r>
          <a:endParaRPr lang="en-US" sz="20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A480AEC5-0E33-4816-9D86-9896A6DA9D00}">
      <dgm:prSet custT="1"/>
      <dgm:spPr/>
      <dgm:t>
        <a:bodyPr/>
        <a:lstStyle/>
        <a:p>
          <a:r>
            <a:rPr lang="sr-Cyrl-RS" sz="12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Постављање контрастних ознака на степеништа и рукохвате</a:t>
          </a:r>
        </a:p>
      </dgm:t>
    </dgm:pt>
    <dgm:pt modelId="{C7AE1C7C-243C-4844-81C4-B6C0BE74D3CD}" type="parTrans" cxnId="{693355DF-54E5-4961-BE97-41DEF788E219}">
      <dgm:prSet/>
      <dgm:spPr/>
      <dgm:t>
        <a:bodyPr/>
        <a:lstStyle/>
        <a:p>
          <a:endParaRPr lang="en-US"/>
        </a:p>
      </dgm:t>
    </dgm:pt>
    <dgm:pt modelId="{FB555910-8D1F-4E6C-8A02-522109432EF6}" type="sibTrans" cxnId="{693355DF-54E5-4961-BE97-41DEF788E219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X="1822" custLinFactNeighborY="-58231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X="106754" custScaleY="163964" custLinFactNeighborX="-684" custLinFactNeighborY="2199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X="-529" custLinFactNeighborY="-60366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62542" custLinFactNeighborX="-2468" custLinFactNeighborY="20901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60076" custLinFactNeighborX="-3377" custLinFactNeighborY="24419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61039" custLinFactNeighborX="-1822" custLinFactNeighborY="2226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46412" custLinFactNeighborX="366" custLinFactNeighborY="18174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8738580-95CE-44F5-9FAF-A136A8527BAD}" type="presOf" srcId="{A480AEC5-0E33-4816-9D86-9896A6DA9D00}" destId="{4FEB85EB-D046-4CDB-8A62-BBCE260C4490}" srcOrd="0" destOrd="1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693355DF-54E5-4961-BE97-41DEF788E219}" srcId="{B1AFA1AF-0FF8-45B3-A6D0-0E255A2F637D}" destId="{A480AEC5-0E33-4816-9D86-9896A6DA9D00}" srcOrd="1" destOrd="0" parTransId="{C7AE1C7C-243C-4844-81C4-B6C0BE74D3CD}" sibTransId="{FB555910-8D1F-4E6C-8A02-522109432EF6}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1ABFB3-B399-406F-91BD-DCDF9A38526B}">
      <dgm:prSet phldrT="[Text]" phldr="0" custT="1"/>
      <dgm:spPr/>
      <dgm:t>
        <a:bodyPr/>
        <a:lstStyle/>
        <a:p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Постављање контрасних трака и обележавање гелендера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78CB0E27-958C-4066-A189-8B36505E8204}" type="parTrans" cxnId="{15319551-A9EA-462E-845B-E5251E84291F}">
      <dgm:prSet/>
      <dgm:spPr/>
      <dgm:t>
        <a:bodyPr/>
        <a:lstStyle/>
        <a:p>
          <a:endParaRPr lang="en-US"/>
        </a:p>
      </dgm:t>
    </dgm:pt>
    <dgm:pt modelId="{70E4A1D3-514E-4327-991D-5CC9C6B41885}" type="sibTrans" cxnId="{15319551-A9EA-462E-845B-E5251E84291F}">
      <dgm:prSet/>
      <dgm:spPr/>
      <dgm:t>
        <a:bodyPr/>
        <a:lstStyle/>
        <a:p>
          <a:endParaRPr lang="en-US"/>
        </a:p>
      </dgm:t>
    </dgm:pt>
    <dgm:pt modelId="{58FF46FB-368D-4E9C-A650-0513B8879DA8}">
      <dgm:prSet phldr="0"/>
      <dgm:spPr/>
      <dgm:t>
        <a:bodyPr/>
        <a:lstStyle/>
        <a:p>
          <a:pPr>
            <a:defRPr b="1"/>
          </a:pPr>
          <a:r>
            <a:rPr lang="sr-Cyrl-RS" b="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15. марта</a:t>
          </a:r>
          <a:endParaRPr lang="en-US" b="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11DFA284-5E99-474D-BF05-364A45269DC7}" type="parTrans" cxnId="{C5645B39-CB65-4A0A-B369-E455C3B827C3}">
      <dgm:prSet/>
      <dgm:spPr/>
      <dgm:t>
        <a:bodyPr/>
        <a:lstStyle/>
        <a:p>
          <a:endParaRPr lang="en-US"/>
        </a:p>
      </dgm:t>
    </dgm:pt>
    <dgm:pt modelId="{CFA40740-0682-470C-AD5A-CFF53CD12BD2}" type="sibTrans" cxnId="{C5645B39-CB65-4A0A-B369-E455C3B827C3}">
      <dgm:prSet/>
      <dgm:spPr/>
      <dgm:t>
        <a:bodyPr/>
        <a:lstStyle/>
        <a:p>
          <a:endParaRPr lang="en-US"/>
        </a:p>
      </dgm:t>
    </dgm:pt>
    <dgm:pt modelId="{9A875394-CA1E-4432-AEEB-9054FCFF5E0E}">
      <dgm:prSet phldr="0" custT="1"/>
      <dgm:spPr/>
      <dgm:t>
        <a:bodyPr/>
        <a:lstStyle/>
        <a:p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Почетак пројекта 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CC92BDD-6EA3-421D-9DA8-7D3A12D003B6}" type="parTrans" cxnId="{B659504B-18E4-4D89-A17C-34ABB280AE52}">
      <dgm:prSet/>
      <dgm:spPr/>
      <dgm:t>
        <a:bodyPr/>
        <a:lstStyle/>
        <a:p>
          <a:endParaRPr lang="en-US"/>
        </a:p>
      </dgm:t>
    </dgm:pt>
    <dgm:pt modelId="{0314452B-82A0-42F4-9551-DF00CFFC3580}" type="sibTrans" cxnId="{B659504B-18E4-4D89-A17C-34ABB280AE52}">
      <dgm:prSet/>
      <dgm:spPr/>
      <dgm:t>
        <a:bodyPr/>
        <a:lstStyle/>
        <a:p>
          <a:endParaRPr lang="en-US"/>
        </a:p>
      </dgm:t>
    </dgm:pt>
    <dgm:pt modelId="{D05E1923-5021-40F7-B4EF-E582E23A699D}">
      <dgm:prSet phldr="0"/>
      <dgm:spPr/>
      <dgm:t>
        <a:bodyPr/>
        <a:lstStyle/>
        <a:p>
          <a:pPr>
            <a:defRPr b="1"/>
          </a:pPr>
          <a:r>
            <a:rPr lang="sr-Cyrl-RS" b="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22.март</a:t>
          </a:r>
          <a:endParaRPr lang="en-US" b="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FD6C5CD2-9CED-4BE6-89CD-A5A5CCE63B3E}" type="parTrans" cxnId="{72C4D6D9-419A-42C1-A76D-84599F65BB08}">
      <dgm:prSet/>
      <dgm:spPr/>
      <dgm:t>
        <a:bodyPr/>
        <a:lstStyle/>
        <a:p>
          <a:endParaRPr lang="en-US"/>
        </a:p>
      </dgm:t>
    </dgm:pt>
    <dgm:pt modelId="{F020958C-EF86-4274-85F9-318F2792F7B6}" type="sibTrans" cxnId="{72C4D6D9-419A-42C1-A76D-84599F65BB08}">
      <dgm:prSet/>
      <dgm:spPr/>
      <dgm:t>
        <a:bodyPr/>
        <a:lstStyle/>
        <a:p>
          <a:endParaRPr lang="en-US"/>
        </a:p>
      </dgm:t>
    </dgm:pt>
    <dgm:pt modelId="{579089A8-5362-4BA4-9163-D19228C1808F}">
      <dgm:prSet phldr="0" custT="1"/>
      <dgm:spPr/>
      <dgm:t>
        <a:bodyPr/>
        <a:lstStyle/>
        <a:p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Израда плана активности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B2DEB6E-B29F-4E51-960A-23ECC62EBF38}" type="parTrans" cxnId="{4876CF51-F110-4E25-8FD4-08D25B4B0AB8}">
      <dgm:prSet/>
      <dgm:spPr/>
      <dgm:t>
        <a:bodyPr/>
        <a:lstStyle/>
        <a:p>
          <a:endParaRPr lang="en-US"/>
        </a:p>
      </dgm:t>
    </dgm:pt>
    <dgm:pt modelId="{1C5328B1-AC18-4CF7-A034-BB0592F4A2A1}" type="sibTrans" cxnId="{4876CF51-F110-4E25-8FD4-08D25B4B0AB8}">
      <dgm:prSet/>
      <dgm:spPr/>
      <dgm:t>
        <a:bodyPr/>
        <a:lstStyle/>
        <a:p>
          <a:endParaRPr lang="en-US"/>
        </a:p>
      </dgm:t>
    </dgm:pt>
    <dgm:pt modelId="{FA8F44BD-C8C7-462C-9756-1EC498E86842}">
      <dgm:prSet phldr="0"/>
      <dgm:spPr/>
      <dgm:t>
        <a:bodyPr/>
        <a:lstStyle/>
        <a:p>
          <a:pPr>
            <a:defRPr b="1"/>
          </a:pPr>
          <a:r>
            <a:rPr lang="en-US" b="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 </a:t>
          </a:r>
          <a:r>
            <a:rPr lang="sr-Cyrl-RS" b="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5-9. априла</a:t>
          </a:r>
          <a:endParaRPr lang="en-US" b="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F47063EE-4B58-4EDE-A4F2-A4BD81B82F21}" type="parTrans" cxnId="{0D51BD2E-4619-469B-B233-EBAC3D4D0BA6}">
      <dgm:prSet/>
      <dgm:spPr/>
      <dgm:t>
        <a:bodyPr/>
        <a:lstStyle/>
        <a:p>
          <a:endParaRPr lang="en-US"/>
        </a:p>
      </dgm:t>
    </dgm:pt>
    <dgm:pt modelId="{8C8A9736-03DA-4B1C-A590-10B4AD89452B}" type="sibTrans" cxnId="{0D51BD2E-4619-469B-B233-EBAC3D4D0BA6}">
      <dgm:prSet/>
      <dgm:spPr/>
      <dgm:t>
        <a:bodyPr/>
        <a:lstStyle/>
        <a:p>
          <a:endParaRPr lang="en-US"/>
        </a:p>
      </dgm:t>
    </dgm:pt>
    <dgm:pt modelId="{EFEB4D61-3A9C-4140-977F-3C3F5C9EE9D1}">
      <dgm:prSet phldr="0" custT="1"/>
      <dgm:spPr/>
      <dgm:t>
        <a:bodyPr/>
        <a:lstStyle/>
        <a:p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Мапирање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57D352E4-0431-4F68-B8F1-61BFA34799AA}" type="parTrans" cxnId="{1B32EF2C-9DB5-4504-A9DA-B4956CC00208}">
      <dgm:prSet/>
      <dgm:spPr/>
      <dgm:t>
        <a:bodyPr/>
        <a:lstStyle/>
        <a:p>
          <a:endParaRPr lang="en-US"/>
        </a:p>
      </dgm:t>
    </dgm:pt>
    <dgm:pt modelId="{0ECC32B6-1E7C-4AA4-9DBF-D69B7C5E64A9}" type="sibTrans" cxnId="{1B32EF2C-9DB5-4504-A9DA-B4956CC00208}">
      <dgm:prSet/>
      <dgm:spPr/>
      <dgm:t>
        <a:bodyPr/>
        <a:lstStyle/>
        <a:p>
          <a:endParaRPr lang="en-US"/>
        </a:p>
      </dgm:t>
    </dgm:pt>
    <dgm:pt modelId="{8BAB5E6F-A65E-41DB-A296-0818B0E49F7C}">
      <dgm:prSet phldr="0"/>
      <dgm:spPr/>
      <dgm:t>
        <a:bodyPr/>
        <a:lstStyle/>
        <a:p>
          <a:pPr>
            <a:defRPr b="1"/>
          </a:pPr>
          <a:r>
            <a:rPr lang="sr-Cyrl-RS" b="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8. април</a:t>
          </a:r>
          <a:endParaRPr lang="en-US" b="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886842C6-3EFC-4BE7-B417-415595758830}" type="parTrans" cxnId="{66B49C6C-FAFD-47B4-BF22-05A295C23D4E}">
      <dgm:prSet/>
      <dgm:spPr/>
      <dgm:t>
        <a:bodyPr/>
        <a:lstStyle/>
        <a:p>
          <a:endParaRPr lang="en-US"/>
        </a:p>
      </dgm:t>
    </dgm:pt>
    <dgm:pt modelId="{B407F4C3-8FC9-4E91-A0EC-6B33713CC9A5}" type="sibTrans" cxnId="{66B49C6C-FAFD-47B4-BF22-05A295C23D4E}">
      <dgm:prSet/>
      <dgm:spPr/>
      <dgm:t>
        <a:bodyPr/>
        <a:lstStyle/>
        <a:p>
          <a:endParaRPr lang="en-US"/>
        </a:p>
      </dgm:t>
    </dgm:pt>
    <dgm:pt modelId="{332BC85C-1CF3-4F8F-ACB7-5B6D53744AE1}">
      <dgm:prSet phldr="0" custT="1"/>
      <dgm:spPr/>
      <dgm:t>
        <a:bodyPr/>
        <a:lstStyle/>
        <a:p>
          <a:r>
            <a:rPr lang="sr-Cyrl-R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Разговор са директором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99F218FD-90FE-450E-A368-B3E3677E74E8}" type="parTrans" cxnId="{2617C475-F537-46A6-ADE1-4EB764853601}">
      <dgm:prSet/>
      <dgm:spPr/>
      <dgm:t>
        <a:bodyPr/>
        <a:lstStyle/>
        <a:p>
          <a:endParaRPr lang="en-US"/>
        </a:p>
      </dgm:t>
    </dgm:pt>
    <dgm:pt modelId="{8D1CC686-B05C-4470-A959-236CC9C8BB70}" type="sibTrans" cxnId="{2617C475-F537-46A6-ADE1-4EB764853601}">
      <dgm:prSet/>
      <dgm:spPr/>
      <dgm:t>
        <a:bodyPr/>
        <a:lstStyle/>
        <a:p>
          <a:endParaRPr lang="en-US"/>
        </a:p>
      </dgm:t>
    </dgm:pt>
    <dgm:pt modelId="{8B9AF88A-E1F7-4D3A-905F-87228D6A8655}">
      <dgm:prSet phldr="0"/>
      <dgm:spPr/>
      <dgm:t>
        <a:bodyPr/>
        <a:lstStyle/>
        <a:p>
          <a:pPr>
            <a:defRPr b="1"/>
          </a:pPr>
          <a:r>
            <a:rPr lang="sr-Cyrl-RS" b="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12.април</a:t>
          </a:r>
          <a:endParaRPr lang="en-US" b="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gm:t>
    </dgm:pt>
    <dgm:pt modelId="{933A8FED-7B84-4ED0-B6AA-2EE26A89B8EA}" type="parTrans" cxnId="{E1474FF3-8E3C-4B30-985C-CE88BA0FE324}">
      <dgm:prSet/>
      <dgm:spPr/>
      <dgm:t>
        <a:bodyPr/>
        <a:lstStyle/>
        <a:p>
          <a:endParaRPr lang="en-US"/>
        </a:p>
      </dgm:t>
    </dgm:pt>
    <dgm:pt modelId="{F11DD6EC-352C-4A0E-84AA-FEBE2F06BCF9}" type="sibTrans" cxnId="{E1474FF3-8E3C-4B30-985C-CE88BA0FE324}">
      <dgm:prSet/>
      <dgm:spPr/>
      <dgm:t>
        <a:bodyPr/>
        <a:lstStyle/>
        <a:p>
          <a:endParaRPr lang="en-US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 custScaleY="50103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/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/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"/>
    <dgm:cxn modelId="{C3A1C60D-63BB-4E34-AD47-96AABDB6084E}" type="presOf" srcId="{D05E1923-5021-40F7-B4EF-E582E23A699D}" destId="{223C5207-4FA2-4A6C-8F43-20BD55767C99}" srcOrd="0" destOrd="0" presId="urn:microsoft.com/office/officeart/2017/3/layout/DropPinTimeline"/>
    <dgm:cxn modelId="{5F3B0F1C-AD09-448C-A081-46D11DC987C6}" type="presOf" srcId="{8B9AF88A-E1F7-4D3A-905F-87228D6A8655}" destId="{3FA5D5AE-9CAE-4D19-9765-BCEE62095312}" srcOrd="0" destOrd="0" presId="urn:microsoft.com/office/officeart/2017/3/layout/DropPinTimeline"/>
    <dgm:cxn modelId="{E0E45028-839A-4135-AA56-517D3BAA0708}" type="presOf" srcId="{8BAB5E6F-A65E-41DB-A296-0818B0E49F7C}" destId="{7C1E6B4A-59F7-4018-A403-E1CCAEE78BA1}" srcOrd="0" destOrd="0" presId="urn:microsoft.com/office/officeart/2017/3/layout/DropPinTimeline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"/>
    <dgm:cxn modelId="{1690634A-EBA7-4881-9E5F-0C82421D4CDF}" type="presOf" srcId="{FA8F44BD-C8C7-462C-9756-1EC498E86842}" destId="{2D6C7916-1130-46A8-833B-A6278CBD2192}" srcOrd="0" destOrd="0" presId="urn:microsoft.com/office/officeart/2017/3/layout/DropPinTimeline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"/>
    <dgm:cxn modelId="{DF6168D4-4FC3-42E4-8DAA-85BA8A678933}" type="presOf" srcId="{332BC85C-1CF3-4F8F-ACB7-5B6D53744AE1}" destId="{08CB2D5A-F46A-4E0E-9575-15F31D04AAC6}" srcOrd="0" destOrd="0" presId="urn:microsoft.com/office/officeart/2017/3/layout/DropPinTimeline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"/>
    <dgm:cxn modelId="{2FED2A5E-98EB-4859-AB3F-062F22EEC890}" type="presParOf" srcId="{6E9F3C9B-13CA-43A8-8836-0B2B41D07DEF}" destId="{E8AACCBB-6709-4071-B389-3BB226B3A586}" srcOrd="0" destOrd="0" presId="urn:microsoft.com/office/officeart/2017/3/layout/DropPinTimeline"/>
    <dgm:cxn modelId="{6DE443D7-8EE2-4FBC-842D-B6B9C44204D0}" type="presParOf" srcId="{6E9F3C9B-13CA-43A8-8836-0B2B41D07DEF}" destId="{E6F74CED-5217-4282-85F1-1C12DC84731C}" srcOrd="1" destOrd="0" presId="urn:microsoft.com/office/officeart/2017/3/layout/DropPinTimeline"/>
    <dgm:cxn modelId="{C773189E-DF31-4C58-A290-F5DFD7DCF8B1}" type="presParOf" srcId="{E6F74CED-5217-4282-85F1-1C12DC84731C}" destId="{AC377099-4DAE-451C-ADE9-98036E2679B5}" srcOrd="0" destOrd="0" presId="urn:microsoft.com/office/officeart/2017/3/layout/DropPinTimeline"/>
    <dgm:cxn modelId="{04D71AD3-A9B8-46E1-AB82-BB594FCE110E}" type="presParOf" srcId="{AC377099-4DAE-451C-ADE9-98036E2679B5}" destId="{B6C94ECD-6415-4250-B4AD-F67BF5BECFB8}" srcOrd="0" destOrd="0" presId="urn:microsoft.com/office/officeart/2017/3/layout/DropPinTimeline"/>
    <dgm:cxn modelId="{4D9D677D-9448-43AF-978B-5C7E7661F4F9}" type="presParOf" srcId="{AC377099-4DAE-451C-ADE9-98036E2679B5}" destId="{0E99BB09-1B86-4308-A570-3981E6DD3A06}" srcOrd="1" destOrd="0" presId="urn:microsoft.com/office/officeart/2017/3/layout/DropPinTimeline"/>
    <dgm:cxn modelId="{C213A57E-D4AE-4C05-AA12-FE8CC1989639}" type="presParOf" srcId="{0E99BB09-1B86-4308-A570-3981E6DD3A06}" destId="{0ED6E8D6-BD44-4400-BC14-1BC75CB979A3}" srcOrd="0" destOrd="0" presId="urn:microsoft.com/office/officeart/2017/3/layout/DropPinTimeline"/>
    <dgm:cxn modelId="{927F0821-BB24-4368-A4D4-046EB89F39DD}" type="presParOf" srcId="{0E99BB09-1B86-4308-A570-3981E6DD3A06}" destId="{5B7FC7CF-F58D-48D5-8BCC-38D6EE87890B}" srcOrd="1" destOrd="0" presId="urn:microsoft.com/office/officeart/2017/3/layout/DropPinTimeline"/>
    <dgm:cxn modelId="{F517DE46-1EA2-46F3-8833-EE234EEF5B09}" type="presParOf" srcId="{AC377099-4DAE-451C-ADE9-98036E2679B5}" destId="{D2143A46-815A-49BF-9455-C0385022444F}" srcOrd="2" destOrd="0" presId="urn:microsoft.com/office/officeart/2017/3/layout/DropPinTimeline"/>
    <dgm:cxn modelId="{75F0F73C-AD49-4A34-842E-A65EF46645BA}" type="presParOf" srcId="{AC377099-4DAE-451C-ADE9-98036E2679B5}" destId="{8E3FB235-DF38-476B-9A0E-B1E583D50944}" srcOrd="3" destOrd="0" presId="urn:microsoft.com/office/officeart/2017/3/layout/DropPinTimeline"/>
    <dgm:cxn modelId="{071A2262-20BC-4D30-AB90-12B0A0FEB6EF}" type="presParOf" srcId="{AC377099-4DAE-451C-ADE9-98036E2679B5}" destId="{9AA05CE5-209F-4AD9-BE2C-2A69F76DA8F4}" srcOrd="4" destOrd="0" presId="urn:microsoft.com/office/officeart/2017/3/layout/DropPinTimeline"/>
    <dgm:cxn modelId="{0D0471BD-C944-46DB-9B0D-12B6F025E4F4}" type="presParOf" srcId="{AC377099-4DAE-451C-ADE9-98036E2679B5}" destId="{17350C28-DA10-4F3B-9FA2-0FE7C12A4ABE}" srcOrd="5" destOrd="0" presId="urn:microsoft.com/office/officeart/2017/3/layout/DropPinTimeline"/>
    <dgm:cxn modelId="{37FF9AEE-1EE5-440D-B822-B54671B03AAC}" type="presParOf" srcId="{E6F74CED-5217-4282-85F1-1C12DC84731C}" destId="{6DA7B85E-9DC6-4F3B-A2BF-09CDEEDB43BC}" srcOrd="1" destOrd="0" presId="urn:microsoft.com/office/officeart/2017/3/layout/DropPinTimeline"/>
    <dgm:cxn modelId="{3FF77B45-DC34-4E18-8B7E-49C274966E23}" type="presParOf" srcId="{E6F74CED-5217-4282-85F1-1C12DC84731C}" destId="{CF519A69-9940-494F-8406-D0D876E3CD26}" srcOrd="2" destOrd="0" presId="urn:microsoft.com/office/officeart/2017/3/layout/DropPinTimeline"/>
    <dgm:cxn modelId="{4E60349A-D4EB-4BFE-9374-0F079D59B1FC}" type="presParOf" srcId="{CF519A69-9940-494F-8406-D0D876E3CD26}" destId="{714429FF-AAA3-4358-8C5F-1A7F29AA2B7B}" srcOrd="0" destOrd="0" presId="urn:microsoft.com/office/officeart/2017/3/layout/DropPinTimeline"/>
    <dgm:cxn modelId="{0B07CD93-B91C-4CAF-B94C-3237B0C6F601}" type="presParOf" srcId="{CF519A69-9940-494F-8406-D0D876E3CD26}" destId="{AB8B1E8E-162B-4E3E-9E31-BA5CFBD3ED9D}" srcOrd="1" destOrd="0" presId="urn:microsoft.com/office/officeart/2017/3/layout/DropPinTimeline"/>
    <dgm:cxn modelId="{BB97917A-2BFB-4D8A-94BD-816B0C62D6F6}" type="presParOf" srcId="{AB8B1E8E-162B-4E3E-9E31-BA5CFBD3ED9D}" destId="{358CAA11-0A87-4861-8B4E-913B1EAD1334}" srcOrd="0" destOrd="0" presId="urn:microsoft.com/office/officeart/2017/3/layout/DropPinTimeline"/>
    <dgm:cxn modelId="{FDC4D318-B3AD-4E39-8663-3AFB57531D79}" type="presParOf" srcId="{AB8B1E8E-162B-4E3E-9E31-BA5CFBD3ED9D}" destId="{B1A1A837-F261-404B-A808-B2F4154CE8A2}" srcOrd="1" destOrd="0" presId="urn:microsoft.com/office/officeart/2017/3/layout/DropPinTimeline"/>
    <dgm:cxn modelId="{7F53703E-9DF0-45E5-AC76-7E0CCD3B06EA}" type="presParOf" srcId="{CF519A69-9940-494F-8406-D0D876E3CD26}" destId="{B5F3F650-2E42-488A-AD4F-C4BD47D19A84}" srcOrd="2" destOrd="0" presId="urn:microsoft.com/office/officeart/2017/3/layout/DropPinTimeline"/>
    <dgm:cxn modelId="{B59937ED-9C59-4BBD-AA3C-5D9159504926}" type="presParOf" srcId="{CF519A69-9940-494F-8406-D0D876E3CD26}" destId="{223C5207-4FA2-4A6C-8F43-20BD55767C99}" srcOrd="3" destOrd="0" presId="urn:microsoft.com/office/officeart/2017/3/layout/DropPinTimeline"/>
    <dgm:cxn modelId="{470C2FBB-9D40-4F2C-8107-12E2CA0E70BE}" type="presParOf" srcId="{CF519A69-9940-494F-8406-D0D876E3CD26}" destId="{4FE5EB5D-4CEF-4D0D-9394-0534E61844BE}" srcOrd="4" destOrd="0" presId="urn:microsoft.com/office/officeart/2017/3/layout/DropPinTimeline"/>
    <dgm:cxn modelId="{C1237DFD-87FD-434B-A5C8-02108EF43081}" type="presParOf" srcId="{CF519A69-9940-494F-8406-D0D876E3CD26}" destId="{EC869059-0AEC-4D98-8C46-CB603A342C72}" srcOrd="5" destOrd="0" presId="urn:microsoft.com/office/officeart/2017/3/layout/DropPinTimeline"/>
    <dgm:cxn modelId="{7A1441D0-A5AA-4E6C-9388-511DA29929BF}" type="presParOf" srcId="{E6F74CED-5217-4282-85F1-1C12DC84731C}" destId="{408BA715-9739-461D-BFDE-88EDAE355E60}" srcOrd="3" destOrd="0" presId="urn:microsoft.com/office/officeart/2017/3/layout/DropPinTimeline"/>
    <dgm:cxn modelId="{087F2A81-CFD9-4BF8-96FC-2D4ABA32462F}" type="presParOf" srcId="{E6F74CED-5217-4282-85F1-1C12DC84731C}" destId="{D512C7F9-87A6-4BA9-AFAC-03FF1578D945}" srcOrd="4" destOrd="0" presId="urn:microsoft.com/office/officeart/2017/3/layout/DropPinTimeline"/>
    <dgm:cxn modelId="{8C6217DA-A763-4946-99A2-03C618C428AF}" type="presParOf" srcId="{D512C7F9-87A6-4BA9-AFAC-03FF1578D945}" destId="{152AD014-AFD0-4700-A468-4D562874339A}" srcOrd="0" destOrd="0" presId="urn:microsoft.com/office/officeart/2017/3/layout/DropPinTimeline"/>
    <dgm:cxn modelId="{A6A34287-F5FF-46EE-9A88-F2ECF73903CE}" type="presParOf" srcId="{D512C7F9-87A6-4BA9-AFAC-03FF1578D945}" destId="{6CE2C4D8-4380-442D-A6C2-0B468BF3C74C}" srcOrd="1" destOrd="0" presId="urn:microsoft.com/office/officeart/2017/3/layout/DropPinTimeline"/>
    <dgm:cxn modelId="{D28BF9CF-F026-4786-A1AC-F4F785C54591}" type="presParOf" srcId="{6CE2C4D8-4380-442D-A6C2-0B468BF3C74C}" destId="{72C82E90-F103-439C-8371-CFFB0927B9DE}" srcOrd="0" destOrd="0" presId="urn:microsoft.com/office/officeart/2017/3/layout/DropPinTimeline"/>
    <dgm:cxn modelId="{E33A6BB5-6D3A-4D44-AEFC-75BAB101C26D}" type="presParOf" srcId="{6CE2C4D8-4380-442D-A6C2-0B468BF3C74C}" destId="{5D519322-C1DD-47AE-92C0-13575134BC76}" srcOrd="1" destOrd="0" presId="urn:microsoft.com/office/officeart/2017/3/layout/DropPinTimeline"/>
    <dgm:cxn modelId="{0BFD1614-5731-4306-81F7-E2C949C32A93}" type="presParOf" srcId="{D512C7F9-87A6-4BA9-AFAC-03FF1578D945}" destId="{96DDA0FE-83E2-423C-9F13-58A61EB68487}" srcOrd="2" destOrd="0" presId="urn:microsoft.com/office/officeart/2017/3/layout/DropPinTimeline"/>
    <dgm:cxn modelId="{06EDED26-E685-42BC-BFC2-75C7EA695E40}" type="presParOf" srcId="{D512C7F9-87A6-4BA9-AFAC-03FF1578D945}" destId="{2D6C7916-1130-46A8-833B-A6278CBD2192}" srcOrd="3" destOrd="0" presId="urn:microsoft.com/office/officeart/2017/3/layout/DropPinTimeline"/>
    <dgm:cxn modelId="{A20C8A5A-2D9A-4EF7-BC83-D5EE4B16698D}" type="presParOf" srcId="{D512C7F9-87A6-4BA9-AFAC-03FF1578D945}" destId="{4D953791-5C2F-4A75-A8F4-6ED7EAB5E015}" srcOrd="4" destOrd="0" presId="urn:microsoft.com/office/officeart/2017/3/layout/DropPinTimeline"/>
    <dgm:cxn modelId="{6780D10C-523A-4885-B5BF-84F303790098}" type="presParOf" srcId="{D512C7F9-87A6-4BA9-AFAC-03FF1578D945}" destId="{22A72E40-4DCC-4F48-AADD-29738FD37A2C}" srcOrd="5" destOrd="0" presId="urn:microsoft.com/office/officeart/2017/3/layout/DropPinTimeline"/>
    <dgm:cxn modelId="{30EAF1CE-B96B-4CA5-BF13-51DD8040A559}" type="presParOf" srcId="{E6F74CED-5217-4282-85F1-1C12DC84731C}" destId="{E168BB9F-20D9-474F-9E39-4872B40634C6}" srcOrd="5" destOrd="0" presId="urn:microsoft.com/office/officeart/2017/3/layout/DropPinTimeline"/>
    <dgm:cxn modelId="{39415FEC-72C6-4C74-A821-E354E744CD96}" type="presParOf" srcId="{E6F74CED-5217-4282-85F1-1C12DC84731C}" destId="{A62622B1-7EF4-49B6-9AC7-B54F0E2A0C74}" srcOrd="6" destOrd="0" presId="urn:microsoft.com/office/officeart/2017/3/layout/DropPinTimeline"/>
    <dgm:cxn modelId="{D67F013A-C0A0-41F6-B6F2-E904B1BB7A8F}" type="presParOf" srcId="{A62622B1-7EF4-49B6-9AC7-B54F0E2A0C74}" destId="{14282312-87CB-41BB-A02D-C594BBEF33C7}" srcOrd="0" destOrd="0" presId="urn:microsoft.com/office/officeart/2017/3/layout/DropPinTimeline"/>
    <dgm:cxn modelId="{AA55F469-83D2-4E02-B111-0206AAFCAA06}" type="presParOf" srcId="{A62622B1-7EF4-49B6-9AC7-B54F0E2A0C74}" destId="{D554C1A5-AF8E-41FC-A779-25BD6B11F91F}" srcOrd="1" destOrd="0" presId="urn:microsoft.com/office/officeart/2017/3/layout/DropPinTimeline"/>
    <dgm:cxn modelId="{033C6509-70C8-4B85-9F92-724CDBB68078}" type="presParOf" srcId="{D554C1A5-AF8E-41FC-A779-25BD6B11F91F}" destId="{17331DD9-74CF-4A3A-86BA-F4B9DBEAB944}" srcOrd="0" destOrd="0" presId="urn:microsoft.com/office/officeart/2017/3/layout/DropPinTimeline"/>
    <dgm:cxn modelId="{C7CCDF66-BA72-4EDC-AE16-CAA6317954F0}" type="presParOf" srcId="{D554C1A5-AF8E-41FC-A779-25BD6B11F91F}" destId="{515AAB83-BD07-4B9E-9A3B-858C0B126F9C}" srcOrd="1" destOrd="0" presId="urn:microsoft.com/office/officeart/2017/3/layout/DropPinTimeline"/>
    <dgm:cxn modelId="{E8437A29-F853-4553-AB29-152AF603DF52}" type="presParOf" srcId="{A62622B1-7EF4-49B6-9AC7-B54F0E2A0C74}" destId="{08CB2D5A-F46A-4E0E-9575-15F31D04AAC6}" srcOrd="2" destOrd="0" presId="urn:microsoft.com/office/officeart/2017/3/layout/DropPinTimeline"/>
    <dgm:cxn modelId="{1F3D9CE2-342F-4335-BD41-5AA59D2BD7BD}" type="presParOf" srcId="{A62622B1-7EF4-49B6-9AC7-B54F0E2A0C74}" destId="{7C1E6B4A-59F7-4018-A403-E1CCAEE78BA1}" srcOrd="3" destOrd="0" presId="urn:microsoft.com/office/officeart/2017/3/layout/DropPinTimeline"/>
    <dgm:cxn modelId="{FFF1ACE9-B2B3-4E83-877B-F9633E8EE135}" type="presParOf" srcId="{A62622B1-7EF4-49B6-9AC7-B54F0E2A0C74}" destId="{A03C5372-D306-43AC-B406-6F8183849431}" srcOrd="4" destOrd="0" presId="urn:microsoft.com/office/officeart/2017/3/layout/DropPinTimeline"/>
    <dgm:cxn modelId="{D8A09163-94A5-46BD-9FA2-C3372A01AA32}" type="presParOf" srcId="{A62622B1-7EF4-49B6-9AC7-B54F0E2A0C74}" destId="{90926F0B-05E0-48AF-9C69-5C494731F877}" srcOrd="5" destOrd="0" presId="urn:microsoft.com/office/officeart/2017/3/layout/DropPinTimeline"/>
    <dgm:cxn modelId="{80084466-50AF-445A-BE2A-0C51919B9169}" type="presParOf" srcId="{E6F74CED-5217-4282-85F1-1C12DC84731C}" destId="{9EA695E3-93D5-405B-8AF6-0B8537A964FD}" srcOrd="7" destOrd="0" presId="urn:microsoft.com/office/officeart/2017/3/layout/DropPinTimeline"/>
    <dgm:cxn modelId="{007CF318-F68B-4FFC-ADA6-3D9D6A3AA152}" type="presParOf" srcId="{E6F74CED-5217-4282-85F1-1C12DC84731C}" destId="{05956D37-804F-419D-9E8C-30D41D06DC3E}" srcOrd="8" destOrd="0" presId="urn:microsoft.com/office/officeart/2017/3/layout/DropPinTimeline"/>
    <dgm:cxn modelId="{FAB9E562-4579-4BDB-8C1D-AABEAFCB2610}" type="presParOf" srcId="{05956D37-804F-419D-9E8C-30D41D06DC3E}" destId="{58B7B786-A0AD-4662-8D54-C5C572D2C32C}" srcOrd="0" destOrd="0" presId="urn:microsoft.com/office/officeart/2017/3/layout/DropPinTimeline"/>
    <dgm:cxn modelId="{8283382D-2F6E-4717-B025-1A8C73B65ADB}" type="presParOf" srcId="{05956D37-804F-419D-9E8C-30D41D06DC3E}" destId="{E4704426-333D-4092-A035-BBC55DB8579D}" srcOrd="1" destOrd="0" presId="urn:microsoft.com/office/officeart/2017/3/layout/DropPinTimeline"/>
    <dgm:cxn modelId="{85723DC0-955B-4B2A-AF28-CF8BFFC2E264}" type="presParOf" srcId="{E4704426-333D-4092-A035-BBC55DB8579D}" destId="{A55439AF-6893-479D-8B57-31FBC13C553F}" srcOrd="0" destOrd="0" presId="urn:microsoft.com/office/officeart/2017/3/layout/DropPinTimeline"/>
    <dgm:cxn modelId="{91888A85-75D0-4D33-9F39-A49766251D61}" type="presParOf" srcId="{E4704426-333D-4092-A035-BBC55DB8579D}" destId="{A22B1C16-7FF0-4DBE-B32E-E43FEB1E2EAC}" srcOrd="1" destOrd="0" presId="urn:microsoft.com/office/officeart/2017/3/layout/DropPinTimeline"/>
    <dgm:cxn modelId="{CD06CDC2-25F5-44FB-B0B1-C39F32E155BE}" type="presParOf" srcId="{05956D37-804F-419D-9E8C-30D41D06DC3E}" destId="{1B55AA6D-649D-4145-93EB-08B866A4D4E5}" srcOrd="2" destOrd="0" presId="urn:microsoft.com/office/officeart/2017/3/layout/DropPinTimeline"/>
    <dgm:cxn modelId="{0B21D911-BF72-41CD-BB03-4F9717477846}" type="presParOf" srcId="{05956D37-804F-419D-9E8C-30D41D06DC3E}" destId="{3FA5D5AE-9CAE-4D19-9765-BCEE62095312}" srcOrd="3" destOrd="0" presId="urn:microsoft.com/office/officeart/2017/3/layout/DropPinTimeline"/>
    <dgm:cxn modelId="{80BFAECA-ADC5-41A5-BA11-A4CC8D9557A9}" type="presParOf" srcId="{05956D37-804F-419D-9E8C-30D41D06DC3E}" destId="{FE6CA7EB-68EC-4E76-9051-08C4CF370101}" srcOrd="4" destOrd="0" presId="urn:microsoft.com/office/officeart/2017/3/layout/DropPinTimeline"/>
    <dgm:cxn modelId="{98E4E629-85DB-45DC-A90A-9FAAB58EFF55}" type="presParOf" srcId="{05956D37-804F-419D-9E8C-30D41D06DC3E}" destId="{070CED43-982E-487C-9CC2-CFAEABD4D2D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08969" y="109544"/>
          <a:ext cx="1987702" cy="59631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3" tIns="157073" rIns="157073" bIns="157073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припреме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108969" y="109544"/>
        <a:ext cx="1987702" cy="596310"/>
      </dsp:txXfrm>
    </dsp:sp>
    <dsp:sp modelId="{22359DD7-1BFB-4900-BAE6-6084F2F57988}">
      <dsp:nvSpPr>
        <dsp:cNvPr id="0" name=""/>
        <dsp:cNvSpPr/>
      </dsp:nvSpPr>
      <dsp:spPr>
        <a:xfrm>
          <a:off x="0" y="904436"/>
          <a:ext cx="2121952" cy="243938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41" tIns="196341" rIns="196341" bIns="196341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Мапирање проблематичних тачака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Набавка материјала за обележавање степеништа</a:t>
          </a:r>
        </a:p>
      </dsp:txBody>
      <dsp:txXfrm>
        <a:off x="0" y="904436"/>
        <a:ext cx="2121952" cy="2439389"/>
      </dsp:txXfrm>
    </dsp:sp>
    <dsp:sp modelId="{C4F84DEA-2002-4D32-8E80-70EEE05E345A}">
      <dsp:nvSpPr>
        <dsp:cNvPr id="0" name=""/>
        <dsp:cNvSpPr/>
      </dsp:nvSpPr>
      <dsp:spPr>
        <a:xfrm>
          <a:off x="2224960" y="102102"/>
          <a:ext cx="1987702" cy="59631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3" tIns="157073" rIns="157073" bIns="1570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реализација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2224960" y="102102"/>
        <a:ext cx="1987702" cy="596310"/>
      </dsp:txXfrm>
    </dsp:sp>
    <dsp:sp modelId="{4FEB85EB-D046-4CDB-8A62-BBCE260C4490}">
      <dsp:nvSpPr>
        <dsp:cNvPr id="0" name=""/>
        <dsp:cNvSpPr/>
      </dsp:nvSpPr>
      <dsp:spPr>
        <a:xfrm>
          <a:off x="2186419" y="904101"/>
          <a:ext cx="1987702" cy="241823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41" tIns="196341" rIns="196341" bIns="19634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Постављање контрастних ознака на степеништа и рукохвате</a:t>
          </a:r>
        </a:p>
      </dsp:txBody>
      <dsp:txXfrm>
        <a:off x="2186419" y="904101"/>
        <a:ext cx="1987702" cy="2418233"/>
      </dsp:txXfrm>
    </dsp:sp>
    <dsp:sp modelId="{49B7F8FA-D256-41EF-9327-52A3551D9A60}">
      <dsp:nvSpPr>
        <dsp:cNvPr id="0" name=""/>
        <dsp:cNvSpPr/>
      </dsp:nvSpPr>
      <dsp:spPr>
        <a:xfrm>
          <a:off x="4331073" y="134458"/>
          <a:ext cx="1987702" cy="59631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3" tIns="157073" rIns="157073" bIns="1570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реализатори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4331073" y="134458"/>
        <a:ext cx="1987702" cy="596310"/>
      </dsp:txXfrm>
    </dsp:sp>
    <dsp:sp modelId="{6B5FE59C-B471-448A-AA7A-B526DCC4D4CA}">
      <dsp:nvSpPr>
        <dsp:cNvPr id="0" name=""/>
        <dsp:cNvSpPr/>
      </dsp:nvSpPr>
      <dsp:spPr>
        <a:xfrm>
          <a:off x="4263948" y="983957"/>
          <a:ext cx="1987702" cy="238154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41" tIns="196341" rIns="196341" bIns="19634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Ученици одељења 6-2 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4263948" y="983957"/>
        <a:ext cx="1987702" cy="2381545"/>
      </dsp:txXfrm>
    </dsp:sp>
    <dsp:sp modelId="{4132ECB1-6BEF-4935-AFA3-B2EAA48FDE7E}">
      <dsp:nvSpPr>
        <dsp:cNvPr id="0" name=""/>
        <dsp:cNvSpPr/>
      </dsp:nvSpPr>
      <dsp:spPr>
        <a:xfrm>
          <a:off x="6426670" y="130877"/>
          <a:ext cx="1987702" cy="59631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3" tIns="157073" rIns="157073" bIns="1570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циљ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6426670" y="130877"/>
        <a:ext cx="1987702" cy="596310"/>
      </dsp:txXfrm>
    </dsp:sp>
    <dsp:sp modelId="{C42A8BDE-B838-475D-AFDE-17B60D744AB6}">
      <dsp:nvSpPr>
        <dsp:cNvPr id="0" name=""/>
        <dsp:cNvSpPr/>
      </dsp:nvSpPr>
      <dsp:spPr>
        <a:xfrm>
          <a:off x="6390454" y="941091"/>
          <a:ext cx="1987702" cy="23958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41" tIns="196341" rIns="196341" bIns="196341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Једнаки услови за све</a:t>
          </a:r>
        </a:p>
      </dsp:txBody>
      <dsp:txXfrm>
        <a:off x="6390454" y="941091"/>
        <a:ext cx="1987702" cy="2395872"/>
      </dsp:txXfrm>
    </dsp:sp>
    <dsp:sp modelId="{59606EB9-9F10-4D12-A33F-A242FDCC0D0F}">
      <dsp:nvSpPr>
        <dsp:cNvPr id="0" name=""/>
        <dsp:cNvSpPr/>
      </dsp:nvSpPr>
      <dsp:spPr>
        <a:xfrm>
          <a:off x="8522268" y="66157"/>
          <a:ext cx="1987702" cy="59631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073" tIns="157073" rIns="157073" bIns="1570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>
              <a:latin typeface="Baskerville Old Face" panose="02020602080505020303" pitchFamily="18" charset="77"/>
              <a:ea typeface="Baskerville" panose="02020502070401020303" pitchFamily="18" charset="0"/>
            </a:rPr>
            <a:t>тачке</a:t>
          </a:r>
          <a:endParaRPr lang="en-US" sz="2000" kern="1200" dirty="0"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8522268" y="66157"/>
        <a:ext cx="1987702" cy="596310"/>
      </dsp:txXfrm>
    </dsp:sp>
    <dsp:sp modelId="{C8429E68-36DD-4F6A-A2F4-7CCDADCEFAD1}">
      <dsp:nvSpPr>
        <dsp:cNvPr id="0" name=""/>
        <dsp:cNvSpPr/>
      </dsp:nvSpPr>
      <dsp:spPr>
        <a:xfrm>
          <a:off x="8529543" y="745288"/>
          <a:ext cx="1986053" cy="265475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341" tIns="196341" rIns="196341" bIns="196341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Школа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Дом здравља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Народна библиотека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Градска апотека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Спортска хала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Гимназија</a:t>
          </a:r>
          <a:endParaRPr lang="en-US" sz="12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8529543" y="745288"/>
        <a:ext cx="1986053" cy="2654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490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608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157" y="922304"/>
          <a:ext cx="2838997" cy="492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Почетак пројекта 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46157" y="922304"/>
        <a:ext cx="2838997" cy="492292"/>
      </dsp:txXfrm>
    </dsp:sp>
    <dsp:sp modelId="{8E3FB235-DF38-476B-9A0E-B1E583D50944}">
      <dsp:nvSpPr>
        <dsp:cNvPr id="0" name=""/>
        <dsp:cNvSpPr/>
      </dsp:nvSpPr>
      <dsp:spPr>
        <a:xfrm>
          <a:off x="346157" y="418074"/>
          <a:ext cx="2838997" cy="17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r-Cyrl-RS" sz="1300" b="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15. марта</a:t>
          </a:r>
          <a:endParaRPr lang="en-US" sz="1300" b="0" kern="120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346157" y="418074"/>
        <a:ext cx="2838997" cy="172967"/>
      </dsp:txXfrm>
    </dsp:sp>
    <dsp:sp modelId="{9AA05CE5-209F-4AD9-BE2C-2A69F76DA8F4}">
      <dsp:nvSpPr>
        <dsp:cNvPr id="0" name=""/>
        <dsp:cNvSpPr/>
      </dsp:nvSpPr>
      <dsp:spPr>
        <a:xfrm>
          <a:off x="173545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2475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75654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78365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051208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Израда плана активности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2051208" y="1659731"/>
        <a:ext cx="2838997" cy="982560"/>
      </dsp:txXfrm>
    </dsp:sp>
    <dsp:sp modelId="{223C5207-4FA2-4A6C-8F43-20BD55767C99}">
      <dsp:nvSpPr>
        <dsp:cNvPr id="0" name=""/>
        <dsp:cNvSpPr/>
      </dsp:nvSpPr>
      <dsp:spPr>
        <a:xfrm>
          <a:off x="2051208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r-Cyrl-RS" sz="1300" b="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22.март</a:t>
          </a:r>
          <a:endParaRPr lang="en-US" sz="1300" b="0" kern="120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2051208" y="2642291"/>
        <a:ext cx="2838997" cy="345224"/>
      </dsp:txXfrm>
    </dsp:sp>
    <dsp:sp modelId="{4FE5EB5D-4CEF-4D0D-9394-0534E61844BE}">
      <dsp:nvSpPr>
        <dsp:cNvPr id="0" name=""/>
        <dsp:cNvSpPr/>
      </dsp:nvSpPr>
      <dsp:spPr>
        <a:xfrm>
          <a:off x="187859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84752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461592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3488711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756259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Мапирање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756259" y="677170"/>
        <a:ext cx="2838997" cy="982560"/>
      </dsp:txXfrm>
    </dsp:sp>
    <dsp:sp modelId="{2D6C7916-1130-46A8-833B-A6278CBD2192}">
      <dsp:nvSpPr>
        <dsp:cNvPr id="0" name=""/>
        <dsp:cNvSpPr/>
      </dsp:nvSpPr>
      <dsp:spPr>
        <a:xfrm>
          <a:off x="3756259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 </a:t>
          </a:r>
          <a:r>
            <a:rPr lang="sr-Cyrl-RS" sz="1300" b="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5-9. априла</a:t>
          </a:r>
          <a:endParaRPr lang="en-US" sz="1300" b="0" kern="120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3756259" y="331946"/>
        <a:ext cx="2838997" cy="345224"/>
      </dsp:txXfrm>
    </dsp:sp>
    <dsp:sp modelId="{4D953791-5C2F-4A75-A8F4-6ED7EAB5E015}">
      <dsp:nvSpPr>
        <dsp:cNvPr id="0" name=""/>
        <dsp:cNvSpPr/>
      </dsp:nvSpPr>
      <dsp:spPr>
        <a:xfrm>
          <a:off x="3583647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3552577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5166643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5193762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5461311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Разговор са директором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5461311" y="1659731"/>
        <a:ext cx="2838997" cy="982560"/>
      </dsp:txXfrm>
    </dsp:sp>
    <dsp:sp modelId="{7C1E6B4A-59F7-4018-A403-E1CCAEE78BA1}">
      <dsp:nvSpPr>
        <dsp:cNvPr id="0" name=""/>
        <dsp:cNvSpPr/>
      </dsp:nvSpPr>
      <dsp:spPr>
        <a:xfrm>
          <a:off x="5461311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r-Cyrl-RS" sz="1300" b="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8. април</a:t>
          </a:r>
          <a:endParaRPr lang="en-US" sz="1300" b="0" kern="120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5461311" y="2642291"/>
        <a:ext cx="2838997" cy="345224"/>
      </dsp:txXfrm>
    </dsp:sp>
    <dsp:sp modelId="{A03C5372-D306-43AC-B406-6F8183849431}">
      <dsp:nvSpPr>
        <dsp:cNvPr id="0" name=""/>
        <dsp:cNvSpPr/>
      </dsp:nvSpPr>
      <dsp:spPr>
        <a:xfrm>
          <a:off x="5288699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5257628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687169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6898813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7166362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Постављање контрасних трака и обележавање гелендера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7166362" y="677170"/>
        <a:ext cx="2838997" cy="982560"/>
      </dsp:txXfrm>
    </dsp:sp>
    <dsp:sp modelId="{3FA5D5AE-9CAE-4D19-9765-BCEE62095312}">
      <dsp:nvSpPr>
        <dsp:cNvPr id="0" name=""/>
        <dsp:cNvSpPr/>
      </dsp:nvSpPr>
      <dsp:spPr>
        <a:xfrm>
          <a:off x="7166362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r-Cyrl-RS" sz="1300" b="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12.април</a:t>
          </a:r>
          <a:endParaRPr lang="en-US" sz="1300" b="0" kern="1200" dirty="0">
            <a:solidFill>
              <a:schemeClr val="accent3"/>
            </a:solidFill>
            <a:latin typeface="Baskerville Old Face" panose="02020602080505020303" pitchFamily="18" charset="77"/>
            <a:ea typeface="Baskerville" panose="02020502070401020303" pitchFamily="18" charset="0"/>
          </a:endParaRPr>
        </a:p>
      </dsp:txBody>
      <dsp:txXfrm>
        <a:off x="7166362" y="331946"/>
        <a:ext cx="2838997" cy="345224"/>
      </dsp:txXfrm>
    </dsp:sp>
    <dsp:sp modelId="{FE6CA7EB-68EC-4E76-9051-08C4CF370101}">
      <dsp:nvSpPr>
        <dsp:cNvPr id="0" name=""/>
        <dsp:cNvSpPr/>
      </dsp:nvSpPr>
      <dsp:spPr>
        <a:xfrm>
          <a:off x="699375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6962680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0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6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7646" y="3018696"/>
            <a:ext cx="6056708" cy="779503"/>
          </a:xfrm>
        </p:spPr>
        <p:txBody>
          <a:bodyPr/>
          <a:lstStyle/>
          <a:p>
            <a:r>
              <a:rPr lang="sr-Cyrl-RS" sz="3600" dirty="0"/>
              <a:t>Ја могу, моћи ћеш и ти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Одељење 6-2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Мапиране тачке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8720" y="3675856"/>
            <a:ext cx="2194560" cy="355600"/>
          </a:xfrm>
        </p:spPr>
        <p:txBody>
          <a:bodyPr/>
          <a:lstStyle/>
          <a:p>
            <a:r>
              <a:rPr lang="sr-Cyrl-RS" dirty="0"/>
              <a:t>Народна библиотека</a:t>
            </a:r>
            <a:r>
              <a:rPr lang="en-US" dirty="0"/>
              <a:t>​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28302" y="3590925"/>
            <a:ext cx="2194560" cy="355600"/>
          </a:xfrm>
        </p:spPr>
        <p:txBody>
          <a:bodyPr/>
          <a:lstStyle/>
          <a:p>
            <a:r>
              <a:rPr lang="sr-Cyrl-RS" dirty="0"/>
              <a:t>Спортска хала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1153" y="3625551"/>
            <a:ext cx="2194560" cy="355600"/>
          </a:xfrm>
        </p:spPr>
        <p:txBody>
          <a:bodyPr/>
          <a:lstStyle/>
          <a:p>
            <a:r>
              <a:rPr lang="sr-Cyrl-RS" dirty="0"/>
              <a:t>Гимназија</a:t>
            </a:r>
            <a:r>
              <a:rPr lang="en-US" dirty="0"/>
              <a:t>​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10625" y="3590925"/>
            <a:ext cx="2194560" cy="355600"/>
          </a:xfrm>
        </p:spPr>
        <p:txBody>
          <a:bodyPr/>
          <a:lstStyle/>
          <a:p>
            <a:r>
              <a:rPr lang="sr-Cyrl-RS" dirty="0"/>
              <a:t>Апотека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4CBC9BC-2784-DBD4-EE1E-BD6F594E24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2529" r="12529"/>
          <a:stretch>
            <a:fillRect/>
          </a:stretch>
        </p:blipFill>
        <p:spPr>
          <a:xfrm>
            <a:off x="1375868" y="1797050"/>
            <a:ext cx="1743307" cy="1744653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942709D-BB5C-392E-26F0-836DF487AE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2471" b="12471"/>
          <a:stretch>
            <a:fillRect/>
          </a:stretch>
        </p:blipFill>
        <p:spPr>
          <a:xfrm>
            <a:off x="3853929" y="1787148"/>
            <a:ext cx="1743307" cy="1744653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7B843A-9610-9C4F-4753-931CDE9C71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2471" b="12471"/>
          <a:stretch>
            <a:fillRect/>
          </a:stretch>
        </p:blipFill>
        <p:spPr>
          <a:xfrm>
            <a:off x="6280672" y="1797050"/>
            <a:ext cx="1743307" cy="1744653"/>
          </a:xfr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99F6184-15AC-BE00-5A3E-A08FE6FBBE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27486" r="27486"/>
          <a:stretch>
            <a:fillRect/>
          </a:stretch>
        </p:blipFill>
        <p:spPr>
          <a:xfrm>
            <a:off x="8733074" y="1797050"/>
            <a:ext cx="1743307" cy="174465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142222-4176-3920-6EEF-4267874CD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39771" y="3958084"/>
            <a:ext cx="1704683" cy="1468582"/>
          </a:xfrm>
          <a:prstGeom prst="rect">
            <a:avLst/>
          </a:prstGeom>
        </p:spPr>
      </p:pic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2B906D47-69D1-179F-356B-E610B58A274B}"/>
              </a:ext>
            </a:extLst>
          </p:cNvPr>
          <p:cNvSpPr txBox="1">
            <a:spLocks/>
          </p:cNvSpPr>
          <p:nvPr/>
        </p:nvSpPr>
        <p:spPr>
          <a:xfrm>
            <a:off x="4789745" y="5470216"/>
            <a:ext cx="2194560" cy="355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Дом здравља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CD07D6C-E9A9-C697-6405-17A2BBC2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694" y="1731548"/>
            <a:ext cx="6551750" cy="1865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DB706-9A1F-C677-8671-5F2A23F5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Планирамо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3AB8E3B-1E08-A396-D01C-F8FAE347AD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BC135B-C111-CFDF-A6C9-906E50EFD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51DDA-7CE5-F4DA-1793-A0488A868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94" y="3529848"/>
            <a:ext cx="6603591" cy="18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2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Планиране активности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39922"/>
              </p:ext>
            </p:extLst>
          </p:nvPr>
        </p:nvGraphicFramePr>
        <p:xfrm>
          <a:off x="838200" y="288290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Baskerville Old Face" panose="02020602080505020303" pitchFamily="18" charset="77"/>
              </a:rPr>
              <a:t>Динамика</a:t>
            </a: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2" descr="Timeline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6775526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Означит</a:t>
            </a:r>
            <a:r>
              <a:rPr lang="sr-Cyrl-R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улаз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тактилним</a:t>
            </a:r>
            <a:r>
              <a:rPr lang="sr-Cyrl-R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плочицама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обојеним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контрастним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бојама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обично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жутом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црвеном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подлогу</a:t>
            </a: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RS" sz="18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почетак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рукохвата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гелендера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поставити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Cyrl-R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тактилну</a:t>
            </a:r>
            <a:r>
              <a:rPr lang="sr-Cyrl-R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плочицу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смером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кретања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sr-Cyrl-R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Тактилне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плочице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контрастне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боје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односу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рукохват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пример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ако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је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рукохват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црн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ознака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бела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br>
              <a:rPr lang="sr-Cyrl-R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Степеништа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обележити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позиционом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плочом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почетку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крају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Позициона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плоча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контрастној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боји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односу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подлогу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br>
              <a:rPr lang="sr-Cyrl-R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1800" kern="100" dirty="0">
                <a:effectLst/>
                <a:highlight>
                  <a:srgbClr val="FEFEFE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797" y="1842181"/>
            <a:ext cx="8705089" cy="457200"/>
          </a:xfrm>
        </p:spPr>
        <p:txBody>
          <a:bodyPr/>
          <a:lstStyle/>
          <a:p>
            <a:r>
              <a:rPr lang="sr-Cyrl-RS" dirty="0"/>
              <a:t>ПОТРЕБНО 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Бонтон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5352" y="2345572"/>
            <a:ext cx="5065776" cy="448056"/>
          </a:xfrm>
        </p:spPr>
        <p:txBody>
          <a:bodyPr>
            <a:normAutofit/>
          </a:bodyPr>
          <a:lstStyle/>
          <a:p>
            <a:endParaRPr lang="sr-Cyrl-RS" sz="1800" kern="0" dirty="0">
              <a:solidFill>
                <a:srgbClr val="000000"/>
              </a:solidFill>
              <a:effectLst/>
              <a:highlight>
                <a:srgbClr val="FEFEFE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632" y="2066544"/>
            <a:ext cx="5065776" cy="2568194"/>
          </a:xfrm>
        </p:spPr>
        <p:txBody>
          <a:bodyPr>
            <a:normAutofit/>
          </a:bodyPr>
          <a:lstStyle/>
          <a:p>
            <a:r>
              <a:rPr lang="sr-Cyrl-RS" sz="1200" kern="0" dirty="0">
                <a:solidFill>
                  <a:srgbClr val="000000"/>
                </a:solidFill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 се пуним именом и презименом слабовидој особи.</a:t>
            </a:r>
            <a:endParaRPr lang="en-US" sz="1200" kern="100" dirty="0">
              <a:highlight>
                <a:srgbClr val="FEFEFE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2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поздрављању прихватите руку слабовиде особе  без обзира ко је иницирао поздрављање.</a:t>
            </a:r>
          </a:p>
          <a:p>
            <a:r>
              <a:rPr lang="sr-Cyrl-CS" sz="1200" kern="0" dirty="0">
                <a:solidFill>
                  <a:srgbClr val="0D0D0D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вербалном излагању (нпр. предавање) немојте се шетати јер то збуњује и деконцентрише слабовиде особе.</a:t>
            </a:r>
          </a:p>
          <a:p>
            <a:r>
              <a:rPr lang="sr-Cyrl-CS" sz="1200" kern="0" dirty="0">
                <a:solidFill>
                  <a:srgbClr val="0D0D0D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Термине </a:t>
            </a:r>
            <a:r>
              <a:rPr lang="sr-Cyrl-CS" sz="1200" b="1" kern="0" dirty="0">
                <a:solidFill>
                  <a:srgbClr val="0D0D0D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тамо, овде, ту</a:t>
            </a:r>
            <a:r>
              <a:rPr lang="sr-Cyrl-CS" sz="1200" kern="0" dirty="0">
                <a:solidFill>
                  <a:srgbClr val="0D0D0D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користите и замените их терминима</a:t>
            </a:r>
            <a:r>
              <a:rPr lang="sr-Cyrl-CS" sz="1200" kern="0" dirty="0">
                <a:solidFill>
                  <a:srgbClr val="D354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CS" sz="1200" b="1" kern="0" dirty="0">
                <a:solidFill>
                  <a:srgbClr val="D354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испред, иза</a:t>
            </a:r>
            <a:r>
              <a:rPr lang="sr-Cyrl-CS" sz="1200" b="1" kern="0" dirty="0">
                <a:solidFill>
                  <a:srgbClr val="C45911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CS" sz="1200" b="1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(ученика),</a:t>
            </a:r>
            <a:r>
              <a:rPr lang="sr-Cyrl-CS" sz="1200" b="1" kern="0" dirty="0">
                <a:solidFill>
                  <a:srgbClr val="C45911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CS" sz="1200" b="1" kern="0" dirty="0">
                <a:solidFill>
                  <a:srgbClr val="D354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лево, десно, на пар корака,</a:t>
            </a:r>
            <a:r>
              <a:rPr lang="sr-Cyrl-CS" sz="1200" b="1" kern="0" dirty="0">
                <a:solidFill>
                  <a:srgbClr val="C45911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CS" sz="1200" b="1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(од ученика)</a:t>
            </a:r>
          </a:p>
          <a:p>
            <a:r>
              <a:rPr lang="sr-Cyrl-CS" sz="1200" kern="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Слободно користите термине „видећемо се“, „видиш“, „ гледам“ јер ученици са оштећењем вида „виде“ користећи друга чула.</a:t>
            </a:r>
            <a:endParaRPr lang="en-US" sz="1200" kern="100" dirty="0">
              <a:effectLst/>
              <a:highlight>
                <a:srgbClr val="FEFEFE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kern="100" dirty="0">
              <a:effectLst/>
              <a:highlight>
                <a:srgbClr val="FEFEFE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kern="100" dirty="0">
              <a:effectLst/>
              <a:highlight>
                <a:srgbClr val="FEFEFE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100" dirty="0">
              <a:effectLst/>
              <a:highlight>
                <a:srgbClr val="FEFEFE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1800" kern="0" dirty="0">
              <a:solidFill>
                <a:srgbClr val="000000"/>
              </a:solidFill>
              <a:effectLst/>
              <a:highlight>
                <a:srgbClr val="FEFEFE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800" kern="0" dirty="0">
              <a:solidFill>
                <a:srgbClr val="000000"/>
              </a:solidFill>
              <a:effectLst/>
              <a:highlight>
                <a:srgbClr val="FEFEFE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800" kern="0" dirty="0">
              <a:solidFill>
                <a:srgbClr val="000000"/>
              </a:solidFill>
              <a:effectLst/>
              <a:highlight>
                <a:srgbClr val="FEFEFE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highlight>
                <a:srgbClr val="FEFEFE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/>
          <a:p>
            <a:r>
              <a:rPr lang="sr-Cyrl-RS" dirty="0">
                <a:solidFill>
                  <a:schemeClr val="accent3"/>
                </a:solidFill>
              </a:rPr>
              <a:t>Закључак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br>
              <a:rPr lang="en-US" dirty="0"/>
            </a:br>
            <a:r>
              <a:rPr lang="sr-Cyrl-RS" dirty="0"/>
              <a:t>Често чујемо како нам кажу да не желимо да живимо како нам родитељи, наставници, познаници кажу да би требало, и баш због тога смо желели да им покажемо да су нас научили како треба живети.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Cyrl-RS" dirty="0"/>
              <a:t>Ми живимо бринући о другима .</a:t>
            </a:r>
            <a:endParaRPr lang="en-US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896" y="585216"/>
            <a:ext cx="2999232" cy="2843784"/>
          </a:xfrm>
        </p:spPr>
        <p:txBody>
          <a:bodyPr/>
          <a:lstStyle/>
          <a:p>
            <a:r>
              <a:rPr lang="sr-Cyrl-RS" dirty="0"/>
              <a:t>Ученици 6-2 одељења </a:t>
            </a:r>
            <a:r>
              <a:rPr lang="sr-Cyrl-RS" sz="1800" dirty="0"/>
              <a:t>и одељењски старешина </a:t>
            </a:r>
          </a:p>
          <a:p>
            <a:r>
              <a:rPr lang="sr-Cyrl-RS" sz="1800" dirty="0"/>
              <a:t>Наташа Мркшић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C17A1-99D2-3CFE-9CCF-15AECB07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243" y="3975347"/>
            <a:ext cx="3721458" cy="26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Садржај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R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Увод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R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Мапиране тачке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R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Потребе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Cyrl-R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Бонтон</a:t>
            </a:r>
            <a:endParaRPr lang="en-US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Увод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1766331"/>
          </a:xfrm>
        </p:spPr>
        <p:txBody>
          <a:bodyPr/>
          <a:lstStyle/>
          <a:p>
            <a:r>
              <a:rPr lang="sr-Cyrl-CS" sz="180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Полазећи од чињенице да </a:t>
            </a:r>
            <a:r>
              <a:rPr lang="sr-Cyrl-RS" sz="180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око </a:t>
            </a:r>
            <a:r>
              <a:rPr lang="sr-Cyrl-CS" sz="180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90% информација о спољашњем свету добијамо путем </a:t>
            </a:r>
            <a:r>
              <a:rPr lang="sr-Cyrl-RS" sz="180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чула вида поставља се питање како прилагодити начин спознаје спољашњег света деци/ученицима са оштећењем вида.</a:t>
            </a:r>
            <a:endParaRPr lang="en-US" sz="1800" dirty="0">
              <a:effectLst/>
              <a:highlight>
                <a:srgbClr val="FEFEFE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5" y="3874883"/>
            <a:ext cx="9843274" cy="1855417"/>
          </a:xfrm>
        </p:spPr>
        <p:txBody>
          <a:bodyPr>
            <a:normAutofit fontScale="90000"/>
          </a:bodyPr>
          <a:lstStyle/>
          <a:p>
            <a:r>
              <a:rPr lang="sr-Cyrl-RS" sz="180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Обични задаци који се лако изводе коришћењем чула вида могу бити сложени када се изводе коришћењем чула додира. Позивамо вас да урадите следећу вежбу: Покушајте, као део задатка у овој лекцији, да себи искључите чуло вида стављањем руке преко очију и затим покушате да узмете предмет који је испред вас на клупи. Размислите које чуло је било доминантно, на које чуло сте се највише ослонили?</a:t>
            </a:r>
            <a:br>
              <a:rPr lang="en-US" sz="1800" dirty="0"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13" y="3087232"/>
            <a:ext cx="9843274" cy="1638678"/>
          </a:xfrm>
        </p:spPr>
        <p:txBody>
          <a:bodyPr>
            <a:normAutofit/>
          </a:bodyPr>
          <a:lstStyle/>
          <a:p>
            <a:r>
              <a:rPr lang="sr-Cyrl-R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Услед немогућности визуелног опонашања и недостатка подстицаја средине за покретом, држали сте тело у сталној напетости те су ваши покрети били неизграђени и несигурни.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41" y="3702867"/>
            <a:ext cx="9843274" cy="1855417"/>
          </a:xfrm>
        </p:spPr>
        <p:txBody>
          <a:bodyPr>
            <a:normAutofit fontScale="90000"/>
          </a:bodyPr>
          <a:lstStyle/>
          <a:p>
            <a:r>
              <a:rPr lang="sr-Cyrl-RS" sz="1800" dirty="0">
                <a:solidFill>
                  <a:srgbClr val="000000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Додир је такође важан у техникама које особе са оштећеним видом користе приликом кретања. На пример, ако ученик користи бели штап, он ће научити да идентификује површине и препреке које додирне својим штапом, или може да користи технику у којој лагано додирује зид спољашњим делом руку док хода како би добио тактилне информације о својој рути. Зато смо покушали да мапирамо најважније тачке за кретање наших вршњака у нашем малом граду.</a:t>
            </a:r>
            <a:br>
              <a:rPr lang="en-US" sz="1800" dirty="0"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1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97" y="3512744"/>
            <a:ext cx="9843274" cy="2045540"/>
          </a:xfrm>
        </p:spPr>
        <p:txBody>
          <a:bodyPr>
            <a:normAutofit fontScale="90000"/>
          </a:bodyPr>
          <a:lstStyle/>
          <a:p>
            <a:r>
              <a:rPr lang="sr-Cyrl-RS" sz="180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Прошетали смо нашом школом, спортском халом, отишли до Народне библиотеке, Дома културе, дечјег одељења Дома здравља „ Др Ђорђе Бастић </a:t>
            </a:r>
            <a:r>
              <a:rPr lang="sr-Cyrl-RS" sz="1800" dirty="0">
                <a:solidFill>
                  <a:schemeClr val="tx1"/>
                </a:solidFill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Гимназије „ Светозар Милетић“ </a:t>
            </a:r>
            <a:r>
              <a:rPr lang="sr-Cyrl-RS" sz="1800" dirty="0">
                <a:solidFill>
                  <a:schemeClr val="tx1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апотеке. Сигурни смо да се у вашим менталним мапама налазе степенице на уласку у сваку поменуту установу. Нама оне не представљају проблем , али нашим вршњацима оштећеног вида је то велики проблем. Они не могу да уоче где почиње степениште, колико степеника имају до уласка, да ли степенице воде на спрат или у подрум. </a:t>
            </a:r>
            <a:br>
              <a:rPr lang="en-US" sz="1800" dirty="0">
                <a:effectLst/>
                <a:highlight>
                  <a:srgbClr val="FEFEFE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A4D86A-915D-251D-47DD-2E17CE8610FF}"/>
              </a:ext>
            </a:extLst>
          </p:cNvPr>
          <p:cNvSpPr txBox="1">
            <a:spLocks/>
          </p:cNvSpPr>
          <p:nvPr/>
        </p:nvSpPr>
        <p:spPr>
          <a:xfrm>
            <a:off x="497941" y="3702867"/>
            <a:ext cx="9843274" cy="1855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>
                <a:highlight>
                  <a:srgbClr val="FEFEFE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3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46766"/>
              </p:ext>
            </p:extLst>
          </p:nvPr>
        </p:nvGraphicFramePr>
        <p:xfrm>
          <a:off x="344529" y="387035"/>
          <a:ext cx="10718805" cy="6171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19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293143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4072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547353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143762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634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степениште</a:t>
                      </a:r>
                      <a:endParaRPr lang="en-US" sz="2000" b="0" dirty="0">
                        <a:latin typeface="Baskerville Old Face" panose="02020602080505020303" pitchFamily="18" charset="77"/>
                        <a:ea typeface="Baskerville" panose="02020502070401020303" pitchFamily="18" charset="0"/>
                        <a:cs typeface="Gill Sans Nova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број степеница</a:t>
                      </a:r>
                      <a:endParaRPr lang="en-US" sz="2000" b="0" dirty="0">
                        <a:latin typeface="Baskerville Old Face" panose="02020602080505020303" pitchFamily="18" charset="77"/>
                        <a:ea typeface="Baskerville" panose="02020502070401020303" pitchFamily="18" charset="0"/>
                        <a:cs typeface="Gill Sans Nova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спрат /рукохват</a:t>
                      </a:r>
                      <a:endParaRPr lang="en-US" sz="2000" b="0" dirty="0">
                        <a:latin typeface="Baskerville Old Face" panose="02020602080505020303" pitchFamily="18" charset="77"/>
                        <a:ea typeface="Baskerville" panose="02020502070401020303" pitchFamily="18" charset="0"/>
                        <a:cs typeface="Gill Sans Nova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0" dirty="0">
                          <a:latin typeface="Baskerville Old Face" panose="02020602080505020303" pitchFamily="18" charset="77"/>
                          <a:ea typeface="Baskerville" panose="02020502070401020303" pitchFamily="18" charset="0"/>
                          <a:cs typeface="Gill Sans Nova Light" panose="020F0302020204030204" pitchFamily="34" charset="0"/>
                        </a:rPr>
                        <a:t>подрум/ рукохват</a:t>
                      </a:r>
                      <a:endParaRPr lang="en-US" sz="2000" b="0" dirty="0">
                        <a:latin typeface="Baskerville Old Face" panose="02020602080505020303" pitchFamily="18" charset="77"/>
                        <a:ea typeface="Baskerville" panose="02020502070401020303" pitchFamily="18" charset="0"/>
                        <a:cs typeface="Gill Sans Nova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911667"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ОШ „ Вук Караџић“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14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не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911667"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Дом здравља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не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не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911667"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Народна библиотека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8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да 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не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911667"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Апотека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 не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не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  <a:tr h="911667"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Спортска хала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15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53313"/>
                  </a:ext>
                </a:extLst>
              </a:tr>
              <a:tr h="911667"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Гимназија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да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b="0" i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14</a:t>
                      </a:r>
                      <a:endParaRPr lang="en-US" sz="1600" b="0" i="0" dirty="0">
                        <a:solidFill>
                          <a:schemeClr val="accent3"/>
                        </a:solidFill>
                        <a:latin typeface="Gill Sans Nova Light" panose="020B0302020104020203" pitchFamily="34" charset="0"/>
                        <a:cs typeface="Gill Sans Light" panose="020B0302020104020203" pitchFamily="34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да</a:t>
                      </a:r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7106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Школа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4712" y="3641182"/>
            <a:ext cx="2322576" cy="182880"/>
          </a:xfrm>
        </p:spPr>
        <p:txBody>
          <a:bodyPr/>
          <a:lstStyle/>
          <a:p>
            <a:r>
              <a:rPr lang="sr-Cyrl-RS" dirty="0"/>
              <a:t>школа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4712" y="3884382"/>
            <a:ext cx="2322576" cy="265176"/>
          </a:xfrm>
        </p:spPr>
        <p:txBody>
          <a:bodyPr/>
          <a:lstStyle/>
          <a:p>
            <a:r>
              <a:rPr lang="sr-Cyrl-RS" dirty="0"/>
              <a:t>службени улаз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3641182"/>
            <a:ext cx="2322576" cy="182880"/>
          </a:xfrm>
        </p:spPr>
        <p:txBody>
          <a:bodyPr/>
          <a:lstStyle/>
          <a:p>
            <a:r>
              <a:rPr lang="sr-Cyrl-RS" dirty="0"/>
              <a:t>школа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869896"/>
            <a:ext cx="2322576" cy="265176"/>
          </a:xfrm>
        </p:spPr>
        <p:txBody>
          <a:bodyPr/>
          <a:lstStyle/>
          <a:p>
            <a:r>
              <a:rPr lang="sr-Cyrl-RS" dirty="0"/>
              <a:t>ђачки улаз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3912" y="3641182"/>
            <a:ext cx="2322576" cy="182880"/>
          </a:xfrm>
        </p:spPr>
        <p:txBody>
          <a:bodyPr/>
          <a:lstStyle/>
          <a:p>
            <a:r>
              <a:rPr lang="sr-Cyrl-RS" dirty="0"/>
              <a:t>школа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0114" y="3864826"/>
            <a:ext cx="2322576" cy="265176"/>
          </a:xfrm>
        </p:spPr>
        <p:txBody>
          <a:bodyPr/>
          <a:lstStyle/>
          <a:p>
            <a:r>
              <a:rPr lang="sr-Cyrl-RS" dirty="0"/>
              <a:t>улаз  из дворишта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3641182"/>
            <a:ext cx="2322576" cy="182880"/>
          </a:xfrm>
        </p:spPr>
        <p:txBody>
          <a:bodyPr/>
          <a:lstStyle/>
          <a:p>
            <a:r>
              <a:rPr lang="sr-Cyrl-RS" dirty="0"/>
              <a:t>школа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B833035-7F55-7728-8060-8204B10C95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878950"/>
            <a:ext cx="2322576" cy="265176"/>
          </a:xfrm>
        </p:spPr>
        <p:txBody>
          <a:bodyPr/>
          <a:lstStyle/>
          <a:p>
            <a:r>
              <a:rPr lang="sr-Cyrl-RS" dirty="0"/>
              <a:t>прилаз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68" r="68"/>
          <a:stretch>
            <a:fillRect/>
          </a:stretch>
        </p:blipFill>
        <p:spPr>
          <a:xfrm>
            <a:off x="1473134" y="1795552"/>
            <a:ext cx="1844206" cy="184563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" b="11"/>
          <a:stretch>
            <a:fillRect/>
          </a:stretch>
        </p:blipFill>
        <p:spPr>
          <a:xfrm>
            <a:off x="3952615" y="1795552"/>
            <a:ext cx="1844206" cy="1845630"/>
          </a:xfrm>
          <a:prstGeom prst="rect">
            <a:avLst/>
          </a:prstGeo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b="12449"/>
          <a:stretch>
            <a:fillRect/>
          </a:stretch>
        </p:blipFill>
        <p:spPr>
          <a:xfrm>
            <a:off x="6281453" y="1795553"/>
            <a:ext cx="1865028" cy="1866468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9" b="12449"/>
          <a:stretch>
            <a:fillRect/>
          </a:stretch>
        </p:blipFill>
        <p:spPr>
          <a:xfrm>
            <a:off x="8944273" y="1816392"/>
            <a:ext cx="1844205" cy="1845629"/>
          </a:xfrm>
        </p:spPr>
      </p:pic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{EEE2FAE7-AC62-4F5E-A049-0B3B1A89782A}tf56410444_win32</Template>
  <TotalTime>286</TotalTime>
  <Words>742</Words>
  <Application>Microsoft Office PowerPoint</Application>
  <PresentationFormat>Widescreen</PresentationFormat>
  <Paragraphs>137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Office Theme</vt:lpstr>
      <vt:lpstr>Ја могу, моћи ћеш и ти</vt:lpstr>
      <vt:lpstr>Садржај</vt:lpstr>
      <vt:lpstr>Увод</vt:lpstr>
      <vt:lpstr>Обични задаци који се лако изводе коришћењем чула вида могу бити сложени када се изводе коришћењем чула додира. Позивамо вас да урадите следећу вежбу: Покушајте, као део задатка у овој лекцији, да себи искључите чуло вида стављањем руке преко очију и затим покушате да узмете предмет који је испред вас на клупи. Размислите које чуло је било доминантно, на које чуло сте се највише ослонили? </vt:lpstr>
      <vt:lpstr>Услед немогућности визуелног опонашања и недостатка подстицаја средине за покретом, држали сте тело у сталној напетости те су ваши покрети били неизграђени и несигурни. </vt:lpstr>
      <vt:lpstr>Додир је такође важан у техникама које особе са оштећеним видом користе приликом кретања. На пример, ако ученик користи бели штап, он ће научити да идентификује површине и препреке које додирне својим штапом, или може да користи технику у којој лагано додирује зид спољашњим делом руку док хода како би добио тактилне информације о својој рути. Зато смо покушали да мапирамо најважније тачке за кретање наших вршњака у нашем малом граду. </vt:lpstr>
      <vt:lpstr>Прошетали смо нашом школом, спортском халом, отишли до Народне библиотеке, Дома културе, дечјег одељења Дома здравља „ Др Ђорђе Бастић Гимназије „ Светозар Милетић“ и апотеке. Сигурни смо да се у вашим менталним мапама налазе степенице на уласку у сваку поменуту установу. Нама оне не представљају проблем , али нашим вршњацима оштећеног вида је то велики проблем. Они не могу да уоче где почиње степениште, колико степеника имају до уласка, да ли степенице воде на спрат или у подрум.  </vt:lpstr>
      <vt:lpstr>PowerPoint Presentation</vt:lpstr>
      <vt:lpstr>Школа</vt:lpstr>
      <vt:lpstr>Мапиране тачке</vt:lpstr>
      <vt:lpstr>Планирамо</vt:lpstr>
      <vt:lpstr>Планиране активности</vt:lpstr>
      <vt:lpstr>Динамика </vt:lpstr>
      <vt:lpstr>Означити улаз (тактилним) плочицама обојеним контрастним бојама (обично жутом или црвеном) у односу на подлогу. На почетак рукохвата (гелендера) треба поставити (тактилну) плочицу са смером кретања. Тактилне плочице треба да буду контрастне боје у односу на рукохват (на пример, ако је рукохват црн, ознака треба да буде бела) Степеништа обележити позиционом плочом на почетку и на крају. Позициона плоча треба да буде у контрастној боји у односу на подлогу.   </vt:lpstr>
      <vt:lpstr>Бонтон</vt:lpstr>
      <vt:lpstr>Закључак </vt:lpstr>
      <vt:lpstr>Хвала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 могу, моћи ћеш и ти</dc:title>
  <dc:creator>Administrator</dc:creator>
  <cp:lastModifiedBy>Administrator</cp:lastModifiedBy>
  <cp:revision>5</cp:revision>
  <dcterms:created xsi:type="dcterms:W3CDTF">2024-04-09T20:50:48Z</dcterms:created>
  <dcterms:modified xsi:type="dcterms:W3CDTF">2024-04-11T20:43:37Z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